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939c6fa6c8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939c6fa6c8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939c6fa6c8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939c6fa6c8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939c6fa6c8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939c6fa6c8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939c6fa6c8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939c6fa6c8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939c6fa6c8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939c6fa6c8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39c6fa6c8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39c6fa6c8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5a99a61fb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5a99a61fb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dsl.richmond.edu/panorama/redlining/#loc=13/41.701/-73.955&amp;city=poughkeepsie-ny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xpmethod.columbia.edu/torn-apart/volume/2/index" TargetMode="External"/><Relationship Id="rId4" Type="http://schemas.openxmlformats.org/officeDocument/2006/relationships/hyperlink" Target="https://snccdigital.org/" TargetMode="External"/><Relationship Id="rId5" Type="http://schemas.openxmlformats.org/officeDocument/2006/relationships/hyperlink" Target="https://dsl.richmond.edu/panorama/redlining/#loc=5/39.1/-94.58" TargetMode="External"/><Relationship Id="rId6" Type="http://schemas.openxmlformats.org/officeDocument/2006/relationships/hyperlink" Target="http://dhawards.org/dhawards2019/results/" TargetMode="External"/><Relationship Id="rId7" Type="http://schemas.openxmlformats.org/officeDocument/2006/relationships/hyperlink" Target="https://dataplusfeminism.mit.edu/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885075"/>
            <a:ext cx="8520600" cy="109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Second Wave: Critical DH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0216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What’s Power Got to Do with It: 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Data, Algorithms &amp; Archival Representation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The Power Chapter: </a:t>
            </a:r>
            <a:r>
              <a:rPr lang="en">
                <a:latin typeface="Calibri"/>
                <a:ea typeface="Calibri"/>
                <a:cs typeface="Calibri"/>
                <a:sym typeface="Calibri"/>
              </a:rPr>
              <a:t>Takeaways?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Bias in data &amp; data analysis: data not neutral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Who has the resources to collect data, shape the project, and determine who uses/sees it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Where does the data come from? Who gets to decide if it exists?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Data as a tool of white supremacy 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What is Data?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244575"/>
            <a:ext cx="3766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Who creates the data?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How is that data created?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2400">
                <a:latin typeface="Calibri"/>
                <a:ea typeface="Calibri"/>
                <a:cs typeface="Calibri"/>
                <a:sym typeface="Calibri"/>
              </a:rPr>
              <a:t>How is the data represented to the public?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8" name="Google Shape;68;p15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75925" y="0"/>
            <a:ext cx="436807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7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Google Shape;7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775" y="0"/>
            <a:ext cx="4506224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24400" y="65775"/>
            <a:ext cx="4419601" cy="5077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What Do Maps Do?				Characteristics?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--organize land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--create a perspective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--God’s view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Aerial views, legends &amp; keys, color and shading to highlight features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What is Quantification?			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Why Does it Matter?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1566" y="-125"/>
            <a:ext cx="309286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490250" y="450150"/>
            <a:ext cx="5482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WORLD VIEWS OF MAKERS: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Securing power vs. contesting power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38600" y="665525"/>
            <a:ext cx="2866150" cy="35040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alibri"/>
                <a:ea typeface="Calibri"/>
                <a:cs typeface="Calibri"/>
                <a:sym typeface="Calibri"/>
              </a:rPr>
              <a:t>What Characterizes Second-Wave DH Projects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20"/>
          <p:cNvSpPr txBox="1"/>
          <p:nvPr>
            <p:ph idx="1" type="body"/>
          </p:nvPr>
        </p:nvSpPr>
        <p:spPr>
          <a:xfrm>
            <a:off x="311700" y="1152475"/>
            <a:ext cx="3663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Second</a:t>
            </a: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 Wave of DH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Digitization/Collection of less acknowledged resources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Focus on more equitable scholarship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Increasing number of public humanities projects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Growing categorization and types of DH projects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Calibri"/>
              <a:buChar char="●"/>
            </a:pP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Consciousness of participants and labor </a:t>
            </a:r>
            <a:r>
              <a:rPr lang="en" sz="1600">
                <a:latin typeface="Calibri"/>
                <a:ea typeface="Calibri"/>
                <a:cs typeface="Calibri"/>
                <a:sym typeface="Calibri"/>
              </a:rPr>
              <a:t>practices of projects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20"/>
          <p:cNvSpPr txBox="1"/>
          <p:nvPr>
            <p:ph idx="2" type="body"/>
          </p:nvPr>
        </p:nvSpPr>
        <p:spPr>
          <a:xfrm>
            <a:off x="4099150" y="1719775"/>
            <a:ext cx="4668900" cy="28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337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80A0A"/>
              </a:buClr>
              <a:buSzPts val="1650"/>
              <a:buFont typeface="Calibri"/>
              <a:buChar char="●"/>
            </a:pPr>
            <a:r>
              <a:rPr lang="en" sz="1700" u="sng">
                <a:solidFill>
                  <a:schemeClr val="hlink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  <a:hlinkClick r:id="rId3"/>
              </a:rPr>
              <a:t>Torn Apart / Separados</a:t>
            </a:r>
            <a:endParaRPr sz="1650" u="sng">
              <a:solidFill>
                <a:srgbClr val="1A8894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337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80A0A"/>
              </a:buClr>
              <a:buSzPts val="1650"/>
              <a:buFont typeface="Calibri"/>
              <a:buChar char="●"/>
            </a:pPr>
            <a:r>
              <a:rPr lang="en" sz="1650" u="sng">
                <a:solidFill>
                  <a:schemeClr val="hlink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  <a:hlinkClick r:id="rId4"/>
              </a:rPr>
              <a:t>SNCC Digital Gateway</a:t>
            </a:r>
            <a:endParaRPr sz="1650" u="sng">
              <a:solidFill>
                <a:srgbClr val="00486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337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4860"/>
              </a:buClr>
              <a:buSzPts val="1650"/>
              <a:buFont typeface="Calibri"/>
              <a:buChar char="●"/>
            </a:pPr>
            <a:r>
              <a:rPr lang="en" sz="1650" u="sng">
                <a:solidFill>
                  <a:schemeClr val="hlink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  <a:hlinkClick r:id="rId5"/>
              </a:rPr>
              <a:t>Mapping Inequality</a:t>
            </a:r>
            <a:endParaRPr sz="1650" u="sng">
              <a:solidFill>
                <a:srgbClr val="00486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337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80A0A"/>
              </a:buClr>
              <a:buSzPts val="1650"/>
              <a:buFont typeface="Calibri"/>
              <a:buChar char="●"/>
            </a:pPr>
            <a:r>
              <a:rPr lang="en" sz="1650" u="sng">
                <a:solidFill>
                  <a:schemeClr val="hlink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  <a:hlinkClick r:id="rId6"/>
              </a:rPr>
              <a:t>DH Awards 2019</a:t>
            </a:r>
            <a:endParaRPr sz="1650" u="sng">
              <a:solidFill>
                <a:srgbClr val="004860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-333375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80A0A"/>
              </a:buClr>
              <a:buSzPts val="1650"/>
              <a:buFont typeface="Calibri"/>
              <a:buChar char="●"/>
            </a:pPr>
            <a:r>
              <a:rPr lang="en" sz="1650" u="sng">
                <a:solidFill>
                  <a:schemeClr val="hlink"/>
                </a:solidFill>
                <a:highlight>
                  <a:srgbClr val="FFFFFF"/>
                </a:highlight>
                <a:latin typeface="Calibri"/>
                <a:ea typeface="Calibri"/>
                <a:cs typeface="Calibri"/>
                <a:sym typeface="Calibri"/>
                <a:hlinkClick r:id="rId7"/>
              </a:rPr>
              <a:t>Data + Feminism Lab</a:t>
            </a:r>
            <a:endParaRPr sz="1650">
              <a:solidFill>
                <a:srgbClr val="080A0A"/>
              </a:solidFill>
              <a:highlight>
                <a:srgbClr val="FFFFFF"/>
              </a:highlight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8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